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4" r:id="rId2"/>
    <p:sldId id="257" r:id="rId3"/>
    <p:sldId id="267" r:id="rId4"/>
    <p:sldId id="261" r:id="rId5"/>
    <p:sldId id="262" r:id="rId6"/>
    <p:sldId id="263" r:id="rId7"/>
    <p:sldId id="266" r:id="rId8"/>
    <p:sldId id="259" r:id="rId9"/>
    <p:sldId id="265" r:id="rId10"/>
    <p:sldId id="260" r:id="rId11"/>
    <p:sldId id="269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592" autoAdjust="0"/>
    <p:restoredTop sz="74704" autoAdjust="0"/>
  </p:normalViewPr>
  <p:slideViewPr>
    <p:cSldViewPr>
      <p:cViewPr varScale="1">
        <p:scale>
          <a:sx n="125" d="100"/>
          <a:sy n="125" d="100"/>
        </p:scale>
        <p:origin x="-3204" y="-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B671A-614A-4F94-AF42-F689F67EBD2A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3D78C-41AD-48CF-8D04-285D0E05A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0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A8632-5731-4CB2-B32F-2831D4A88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3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moving average does a good job of smoothing out rapid price movements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D78C-41AD-48CF-8D04-285D0E05A9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93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actually using RSI by itself for trading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D78C-41AD-48CF-8D04-285D0E05A9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3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 if everything else was the same, If I</a:t>
            </a:r>
            <a:r>
              <a:rPr lang="en-US" baseline="0" dirty="0" smtClean="0"/>
              <a:t> told that a </a:t>
            </a:r>
            <a:r>
              <a:rPr lang="en-US" baseline="0" dirty="0" err="1" smtClean="0"/>
              <a:t>bitcoin</a:t>
            </a:r>
            <a:r>
              <a:rPr lang="en-US" baseline="0" dirty="0" smtClean="0"/>
              <a:t> was worth $1000 in 2010 you would think I was crazy. Now you would think its cheap.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finalized, just make sure it works first. Still working about best way to make window. Intuitively it looks like the first few years of </a:t>
            </a:r>
            <a:r>
              <a:rPr lang="en-US" baseline="0" dirty="0" err="1" smtClean="0"/>
              <a:t>ethereum</a:t>
            </a:r>
            <a:r>
              <a:rPr lang="en-US" baseline="0" dirty="0" smtClean="0"/>
              <a:t> trading might throw the model off a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D78C-41AD-48CF-8D04-285D0E05A9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9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dirty="0" err="1" smtClean="0"/>
              <a:t>algo</a:t>
            </a:r>
            <a:r>
              <a:rPr lang="en-US" dirty="0" smtClean="0"/>
              <a:t> is very much</a:t>
            </a:r>
            <a:r>
              <a:rPr lang="en-US" baseline="0" dirty="0" smtClean="0"/>
              <a:t> in vogue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D78C-41AD-48CF-8D04-285D0E05A9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52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underfit</a:t>
            </a:r>
            <a:r>
              <a:rPr lang="en-US" baseline="0" dirty="0" smtClean="0"/>
              <a:t>, but does appear to be somewhat predictive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working out the kinks of time windows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view my notebook you can see some of the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D78C-41AD-48CF-8D04-285D0E05A9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the best way to set up time windows for  test/train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D78C-41AD-48CF-8D04-285D0E05A9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8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03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4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02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2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3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9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434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6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7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4/5/2020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6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.png"/><Relationship Id="rId5" Type="http://schemas.openxmlformats.org/officeDocument/2006/relationships/hyperlink" Target="https://www.kaggle.com/johanvandenheuvel/lstm-model-of-stockdata" TargetMode="External"/><Relationship Id="rId4" Type="http://schemas.openxmlformats.org/officeDocument/2006/relationships/hyperlink" Target="http://francescopochetti.com/pythonic-cross-validation-time-series-pandas-scikit-lear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3.wav"/><Relationship Id="rId7" Type="http://schemas.openxmlformats.org/officeDocument/2006/relationships/image" Target="../media/image4.png"/><Relationship Id="rId2" Type="http://schemas.microsoft.com/office/2007/relationships/media" Target="../media/media3.wav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wav"/><Relationship Id="rId7" Type="http://schemas.openxmlformats.org/officeDocument/2006/relationships/image" Target="../media/image10.png"/><Relationship Id="rId2" Type="http://schemas.microsoft.com/office/2007/relationships/media" Target="../media/media6.wav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5400"/>
            <a:ext cx="7772400" cy="4267200"/>
          </a:xfrm>
        </p:spPr>
        <p:txBody>
          <a:bodyPr/>
          <a:lstStyle/>
          <a:p>
            <a:r>
              <a:rPr lang="en-US" dirty="0" err="1" smtClean="0"/>
              <a:t>Cryptocurrency</a:t>
            </a:r>
            <a:r>
              <a:rPr lang="en-US" dirty="0" smtClean="0"/>
              <a:t> </a:t>
            </a:r>
            <a:r>
              <a:rPr lang="en-US" dirty="0" smtClean="0"/>
              <a:t>Price Forecasting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4648200"/>
            <a:ext cx="6400800" cy="121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Jimmy </a:t>
            </a:r>
            <a:r>
              <a:rPr lang="en-US" dirty="0" err="1" smtClean="0"/>
              <a:t>Nunnally</a:t>
            </a:r>
            <a:endParaRPr lang="en-US" dirty="0" smtClean="0"/>
          </a:p>
          <a:p>
            <a:r>
              <a:rPr lang="en-US" dirty="0" smtClean="0"/>
              <a:t>UMBC</a:t>
            </a:r>
          </a:p>
          <a:p>
            <a:r>
              <a:rPr lang="en-US" dirty="0" smtClean="0"/>
              <a:t>Data 606 Spring 2020</a:t>
            </a:r>
          </a:p>
          <a:p>
            <a:r>
              <a:rPr lang="en-US" dirty="0" smtClean="0"/>
              <a:t>Deliverable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76"/>
    </mc:Choice>
    <mc:Fallback>
      <p:transition spd="slow" advTm="14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Initial model parameters were taken from a tutorial, I will be focusing on fine tuning the model to improve accuracy</a:t>
            </a:r>
          </a:p>
          <a:p>
            <a:r>
              <a:rPr lang="en-US" dirty="0" smtClean="0"/>
              <a:t>Break up additional time windows</a:t>
            </a:r>
            <a:endParaRPr lang="en-US" dirty="0" smtClean="0"/>
          </a:p>
          <a:p>
            <a:r>
              <a:rPr lang="en-US" dirty="0" smtClean="0"/>
              <a:t>My data is now 2 months old (taken in February). I will pull in the most recent data for extra validation</a:t>
            </a:r>
          </a:p>
          <a:p>
            <a:r>
              <a:rPr lang="en-US" dirty="0" smtClean="0"/>
              <a:t>Consider what steps need to be taken to make an actionable trading model. Likely streaming in live day.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84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95"/>
    </mc:Choice>
    <mc:Fallback>
      <p:transition spd="slow" advTm="71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7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79"/>
    </mc:Choice>
    <mc:Fallback>
      <p:transition spd="slow" advTm="27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http://francescopochetti.com/pythonic-cross-validation-time-series-pandas-scikit-learn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www.kaggle.com/johanvandenheuvel/lstm-model-of-stockdata</a:t>
            </a:r>
            <a:endParaRPr lang="en-US" dirty="0" smtClean="0"/>
          </a:p>
          <a:p>
            <a:pPr lvl="0"/>
            <a:r>
              <a:rPr lang="en-US" dirty="0"/>
              <a:t>https://www.researchgate.net/publication/323141771_Predicting_short-term_Bitcoin_price_fluctuations_from_buy_and_sell_orders?enrichId=rgreq-c5c3e2551eac9650e731da8639be436f-XXX&amp;enrichSource=Y292ZXJQYWdlOzMyMzE0MTc3MTtBUzo1OTgzMTQwMTM3MDgyODhAMTUxOTY2MDU4NTI4OQ%3D%3D&amp;el=1_x_3&amp;_</a:t>
            </a:r>
            <a:r>
              <a:rPr lang="en-US" dirty="0" smtClean="0"/>
              <a:t>esc=publicationCoverPdf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4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"/>
    </mc:Choice>
    <mc:Fallback>
      <p:transition spd="slow" advTm="2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Update!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I was forced to reduce the scope of my project. When attempting transformations on data frames, python would crash. </a:t>
            </a:r>
            <a:r>
              <a:rPr lang="en-US" dirty="0" smtClean="0"/>
              <a:t>Even some simple cleaning would take minutes per action. I also ran into bandwidth issues from </a:t>
            </a:r>
            <a:r>
              <a:rPr lang="en-US" dirty="0" err="1" smtClean="0"/>
              <a:t>google</a:t>
            </a:r>
            <a:r>
              <a:rPr lang="en-US" dirty="0" smtClean="0"/>
              <a:t> big query.</a:t>
            </a:r>
          </a:p>
          <a:p>
            <a:pPr algn="just"/>
            <a:r>
              <a:rPr lang="en-US" dirty="0" smtClean="0"/>
              <a:t>Therefore instead of making short term minute forecasts, I am instead making daily forecasts. Answering the question, can I predict the </a:t>
            </a:r>
            <a:r>
              <a:rPr lang="en-US" b="1" dirty="0" smtClean="0"/>
              <a:t>closing </a:t>
            </a:r>
            <a:r>
              <a:rPr lang="en-US" dirty="0" smtClean="0"/>
              <a:t>price of a day? </a:t>
            </a:r>
          </a:p>
          <a:p>
            <a:pPr lvl="1" algn="just"/>
            <a:r>
              <a:rPr lang="en-US" dirty="0" smtClean="0"/>
              <a:t>Trying to get to a point where if my model predicts tomorrow’s price will be higher, then I buy today. If tomorrow’s price will be lower then I sell. </a:t>
            </a:r>
            <a:endParaRPr lang="en-U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3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84"/>
    </mc:Choice>
    <mc:Fallback>
      <p:transition spd="slow" advTm="75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major trends and variables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2" y="1524000"/>
            <a:ext cx="4495800" cy="12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2" y="3352800"/>
            <a:ext cx="4600553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2" y="2743200"/>
            <a:ext cx="4495800" cy="2215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00600"/>
            <a:ext cx="4495800" cy="2047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05000"/>
            <a:ext cx="5486400" cy="384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291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04"/>
    </mc:Choice>
    <mc:Fallback>
      <p:transition spd="slow" advTm="66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The features being utilized were selected from delivery 2’s EDA. </a:t>
            </a:r>
          </a:p>
          <a:p>
            <a:pPr algn="just"/>
            <a:r>
              <a:rPr lang="en-US" dirty="0" smtClean="0"/>
              <a:t>First I needed to merge all of my disparate data sources into one data frame. I did this giving them a common index (date) and merging and setting the data type to float. One of the columns was weekly/rather than daily so I had to interpolate to fill in missing values. Finally, I had to remove rows from before </a:t>
            </a:r>
            <a:r>
              <a:rPr lang="en-US" dirty="0" err="1" smtClean="0"/>
              <a:t>Ethereum</a:t>
            </a:r>
            <a:r>
              <a:rPr lang="en-US" dirty="0" smtClean="0"/>
              <a:t> started trading to remove nulls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890520"/>
            <a:ext cx="943610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165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33"/>
    </mc:Choice>
    <mc:Fallback>
      <p:transition spd="slow" advTm="68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 utilized stock market theory to develop new features for my model in the form of moving averages, RSI (relative strength index), and  </a:t>
            </a:r>
            <a:r>
              <a:rPr lang="en-US" dirty="0"/>
              <a:t>Moving Average Convergence Divergence </a:t>
            </a:r>
            <a:r>
              <a:rPr lang="en-US" dirty="0" smtClean="0"/>
              <a:t> (MACD)</a:t>
            </a:r>
          </a:p>
          <a:p>
            <a:pPr lvl="1" algn="just"/>
            <a:r>
              <a:rPr lang="en-US" dirty="0" smtClean="0"/>
              <a:t>RSI is calculated from moving averages and is often used by financial analysts to show when an asset is overbought or oversold</a:t>
            </a:r>
          </a:p>
          <a:p>
            <a:pPr lvl="1" algn="just"/>
            <a:r>
              <a:rPr lang="en-US" dirty="0" smtClean="0"/>
              <a:t>MACD is </a:t>
            </a:r>
            <a:r>
              <a:rPr lang="en-US" dirty="0" err="1" smtClean="0"/>
              <a:t>a“trend</a:t>
            </a:r>
            <a:r>
              <a:rPr lang="en-US" dirty="0" smtClean="0"/>
              <a:t>-following </a:t>
            </a:r>
            <a:r>
              <a:rPr lang="en-US" dirty="0"/>
              <a:t>momentum indicator that shows the relationship between two moving averages of a security’s price</a:t>
            </a:r>
            <a:endParaRPr lang="en-US" dirty="0" smtClean="0"/>
          </a:p>
          <a:p>
            <a:pPr lvl="1" algn="just"/>
            <a:endParaRPr lang="en-US" dirty="0" smtClean="0"/>
          </a:p>
          <a:p>
            <a:pPr lvl="1" algn="just"/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10"/>
    </mc:Choice>
    <mc:Fallback>
      <p:transition spd="slow" advTm="60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Moving Averages and RSI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61" y="3581400"/>
            <a:ext cx="7120563" cy="302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7010400" cy="315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423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59"/>
    </mc:Choice>
    <mc:Fallback>
      <p:transition spd="slow" advTm="44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71600"/>
          </a:xfrm>
        </p:spPr>
        <p:txBody>
          <a:bodyPr/>
          <a:lstStyle/>
          <a:p>
            <a:r>
              <a:rPr lang="en-US" dirty="0" smtClean="0"/>
              <a:t>Setting up test/train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Time series prediction </a:t>
            </a:r>
          </a:p>
          <a:p>
            <a:pPr lvl="1" algn="just"/>
            <a:r>
              <a:rPr lang="en-US" dirty="0"/>
              <a:t>A time series prediction is one where the order of events is important</a:t>
            </a:r>
            <a:endParaRPr lang="en-US" dirty="0" smtClean="0"/>
          </a:p>
          <a:p>
            <a:pPr lvl="1" algn="just"/>
            <a:r>
              <a:rPr lang="en-US" dirty="0" smtClean="0"/>
              <a:t>Pricing of </a:t>
            </a:r>
            <a:r>
              <a:rPr lang="en-US" dirty="0" err="1"/>
              <a:t>E</a:t>
            </a:r>
            <a:r>
              <a:rPr lang="en-US" dirty="0" err="1" smtClean="0"/>
              <a:t>thereum</a:t>
            </a:r>
            <a:r>
              <a:rPr lang="en-US" dirty="0" smtClean="0"/>
              <a:t> is based on historical context</a:t>
            </a:r>
          </a:p>
          <a:p>
            <a:pPr marL="514350" indent="-457200" algn="just"/>
            <a:r>
              <a:rPr lang="en-US" dirty="0"/>
              <a:t>Time Series data cannot be simply is shuffled randomly or ordering would be lost</a:t>
            </a:r>
            <a:endParaRPr lang="en-US" dirty="0" smtClean="0"/>
          </a:p>
          <a:p>
            <a:pPr marL="914400" lvl="1" indent="-457200" algn="just"/>
            <a:r>
              <a:rPr lang="en-US" dirty="0" smtClean="0"/>
              <a:t>Need to split data based upon time windows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38600"/>
            <a:ext cx="5732821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77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65"/>
    </mc:Choice>
    <mc:Fallback>
      <p:transition spd="slow" advTm="61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Extreme gradient tree boosting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Previously identified this to use from </a:t>
            </a:r>
            <a:r>
              <a:rPr lang="en-US" dirty="0" smtClean="0"/>
              <a:t>“</a:t>
            </a:r>
            <a:r>
              <a:rPr lang="en-US" b="1" dirty="0" smtClean="0"/>
              <a:t>Predicting </a:t>
            </a:r>
            <a:r>
              <a:rPr lang="en-US" b="1" dirty="0"/>
              <a:t>short-term </a:t>
            </a:r>
            <a:r>
              <a:rPr lang="en-US" b="1" dirty="0" err="1"/>
              <a:t>Bitcoin</a:t>
            </a:r>
            <a:r>
              <a:rPr lang="en-US" b="1" dirty="0"/>
              <a:t> price fluctuations from buy and sell orders”</a:t>
            </a:r>
          </a:p>
          <a:p>
            <a:pPr algn="just"/>
            <a:r>
              <a:rPr lang="en-US" dirty="0" smtClean="0"/>
              <a:t>Gradient Tree </a:t>
            </a:r>
            <a:r>
              <a:rPr lang="en-US" dirty="0" smtClean="0"/>
              <a:t>uses a collection of ensemble methods to make a prediction</a:t>
            </a:r>
          </a:p>
          <a:p>
            <a:pPr algn="just"/>
            <a:r>
              <a:rPr lang="en-US" dirty="0" smtClean="0"/>
              <a:t>Extreme gradient </a:t>
            </a:r>
            <a:r>
              <a:rPr lang="en-US" dirty="0" smtClean="0"/>
              <a:t>includes </a:t>
            </a:r>
            <a:r>
              <a:rPr lang="en-US" dirty="0" smtClean="0"/>
              <a:t>boosting </a:t>
            </a:r>
            <a:r>
              <a:rPr lang="en-US" dirty="0" smtClean="0"/>
              <a:t>thus decreases </a:t>
            </a:r>
            <a:r>
              <a:rPr lang="en-US" dirty="0" smtClean="0"/>
              <a:t>the computational cost of </a:t>
            </a:r>
            <a:r>
              <a:rPr lang="en-US" dirty="0" smtClean="0"/>
              <a:t>modeling</a:t>
            </a:r>
            <a:endParaRPr lang="en-US" dirty="0"/>
          </a:p>
          <a:p>
            <a:pPr algn="just"/>
            <a:r>
              <a:rPr lang="en-US" dirty="0" smtClean="0"/>
              <a:t>Work on a time series regression problem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6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71"/>
    </mc:Choice>
    <mc:Fallback>
      <p:transition spd="slow" advTm="49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9062"/>
            <a:ext cx="8229600" cy="382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45"/>
    </mc:Choice>
    <mc:Fallback>
      <p:transition spd="slow" advTm="39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4728</TotalTime>
  <Words>623</Words>
  <Application>Microsoft Office PowerPoint</Application>
  <PresentationFormat>On-screen Show (4:3)</PresentationFormat>
  <Paragraphs>59</Paragraphs>
  <Slides>12</Slides>
  <Notes>7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Executive</vt:lpstr>
      <vt:lpstr>Cryptocurrency Price Forecasting</vt:lpstr>
      <vt:lpstr>Big Data Update! </vt:lpstr>
      <vt:lpstr>Recap of major trends and variables</vt:lpstr>
      <vt:lpstr>Preparation </vt:lpstr>
      <vt:lpstr>Feature engineering </vt:lpstr>
      <vt:lpstr>Moving Averages and RSI</vt:lpstr>
      <vt:lpstr>Setting up test/train </vt:lpstr>
      <vt:lpstr>Extreme gradient tree boosting </vt:lpstr>
      <vt:lpstr>Results</vt:lpstr>
      <vt:lpstr>Next steps</vt:lpstr>
      <vt:lpstr>Feedback 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Jimmy</dc:creator>
  <cp:lastModifiedBy>Jimmy</cp:lastModifiedBy>
  <cp:revision>43</cp:revision>
  <dcterms:created xsi:type="dcterms:W3CDTF">2006-08-16T00:00:00Z</dcterms:created>
  <dcterms:modified xsi:type="dcterms:W3CDTF">2020-04-05T23:44:02Z</dcterms:modified>
</cp:coreProperties>
</file>